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7" r:id="rId3"/>
    <p:sldId id="294" r:id="rId4"/>
    <p:sldId id="283" r:id="rId5"/>
    <p:sldId id="261" r:id="rId6"/>
    <p:sldId id="298" r:id="rId7"/>
    <p:sldId id="300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02" r:id="rId16"/>
    <p:sldId id="292" r:id="rId17"/>
    <p:sldId id="291" r:id="rId18"/>
    <p:sldId id="278" r:id="rId19"/>
    <p:sldId id="260" r:id="rId20"/>
    <p:sldId id="273" r:id="rId21"/>
    <p:sldId id="287" r:id="rId22"/>
    <p:sldId id="299" r:id="rId23"/>
    <p:sldId id="257" r:id="rId24"/>
    <p:sldId id="259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7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3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6A88-DFE8-2A4F-888D-0A4A3000D0BA}" type="datetimeFigureOut">
              <a:rPr lang="fr-FR" smtClean="0"/>
              <a:t>03/12/15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CD54-9A90-0047-B8B8-E78DFA2C47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79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6A88-DFE8-2A4F-888D-0A4A3000D0BA}" type="datetimeFigureOut">
              <a:rPr lang="fr-FR" smtClean="0"/>
              <a:t>03/12/15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CD54-9A90-0047-B8B8-E78DFA2C47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32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6A88-DFE8-2A4F-888D-0A4A3000D0BA}" type="datetimeFigureOut">
              <a:rPr lang="fr-FR" smtClean="0"/>
              <a:t>03/12/15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CD54-9A90-0047-B8B8-E78DFA2C47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36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144" y="274638"/>
            <a:ext cx="7634655" cy="88327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6A88-DFE8-2A4F-888D-0A4A3000D0BA}" type="datetimeFigureOut">
              <a:rPr lang="fr-FR" smtClean="0"/>
              <a:t>03/12/15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CD54-9A90-0047-B8B8-E78DFA2C4778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7" descr="Logo-IPSL-Co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6988"/>
            <a:ext cx="1487102" cy="51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38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6A88-DFE8-2A4F-888D-0A4A3000D0BA}" type="datetimeFigureOut">
              <a:rPr lang="fr-FR" smtClean="0"/>
              <a:t>03/12/15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CD54-9A90-0047-B8B8-E78DFA2C47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95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6A88-DFE8-2A4F-888D-0A4A3000D0BA}" type="datetimeFigureOut">
              <a:rPr lang="fr-FR" smtClean="0"/>
              <a:t>03/12/15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CD54-9A90-0047-B8B8-E78DFA2C47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45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6A88-DFE8-2A4F-888D-0A4A3000D0BA}" type="datetimeFigureOut">
              <a:rPr lang="fr-FR" smtClean="0"/>
              <a:t>03/12/15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CD54-9A90-0047-B8B8-E78DFA2C47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7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9692" y="274638"/>
            <a:ext cx="7647108" cy="88327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6A88-DFE8-2A4F-888D-0A4A3000D0BA}" type="datetimeFigureOut">
              <a:rPr lang="fr-FR" smtClean="0"/>
              <a:t>03/12/15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CD54-9A90-0047-B8B8-E78DFA2C4778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7" descr="Logo-IPSL-Co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6988"/>
            <a:ext cx="1487102" cy="51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88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6A88-DFE8-2A4F-888D-0A4A3000D0BA}" type="datetimeFigureOut">
              <a:rPr lang="fr-FR" smtClean="0"/>
              <a:t>03/12/15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CD54-9A90-0047-B8B8-E78DFA2C47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67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6A88-DFE8-2A4F-888D-0A4A3000D0BA}" type="datetimeFigureOut">
              <a:rPr lang="fr-FR" smtClean="0"/>
              <a:t>03/12/15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CD54-9A90-0047-B8B8-E78DFA2C47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25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6A88-DFE8-2A4F-888D-0A4A3000D0BA}" type="datetimeFigureOut">
              <a:rPr lang="fr-FR" smtClean="0"/>
              <a:t>03/12/15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CD54-9A90-0047-B8B8-E78DFA2C47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27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07324"/>
            <a:ext cx="8229600" cy="481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96A88-DFE8-2A4F-888D-0A4A3000D0BA}" type="datetimeFigureOut">
              <a:rPr lang="fr-FR" smtClean="0"/>
              <a:t>03/12/15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DCD54-9A90-0047-B8B8-E78DFA2C47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06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gif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gif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IPSL </a:t>
            </a:r>
            <a:r>
              <a:rPr lang="fr-FR" dirty="0" smtClean="0"/>
              <a:t>CM6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193560"/>
            <a:ext cx="6400800" cy="1752600"/>
          </a:xfrm>
        </p:spPr>
        <p:txBody>
          <a:bodyPr/>
          <a:lstStyle/>
          <a:p>
            <a:r>
              <a:rPr lang="fr-FR" dirty="0" smtClean="0"/>
              <a:t>Olivier Marti &amp; Pascale </a:t>
            </a:r>
            <a:r>
              <a:rPr lang="fr-FR" dirty="0" err="1" smtClean="0"/>
              <a:t>Braconnot</a:t>
            </a:r>
            <a:endParaRPr lang="fr-FR" dirty="0" smtClean="0"/>
          </a:p>
          <a:p>
            <a:r>
              <a:rPr lang="fr-FR" dirty="0" err="1" smtClean="0"/>
              <a:t>MissTerre</a:t>
            </a:r>
            <a:r>
              <a:rPr lang="fr-FR" dirty="0" smtClean="0"/>
              <a:t> – </a:t>
            </a:r>
            <a:r>
              <a:rPr lang="fr-FR" dirty="0" smtClean="0"/>
              <a:t>3 &amp; 4 décembre 2015</a:t>
            </a:r>
            <a:endParaRPr lang="fr-FR" dirty="0"/>
          </a:p>
        </p:txBody>
      </p:sp>
      <p:pic>
        <p:nvPicPr>
          <p:cNvPr id="4" name="Image 1" descr="Logo-IPSLbande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8051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 r="1428"/>
          <a:stretch/>
        </p:blipFill>
        <p:spPr bwMode="auto">
          <a:xfrm>
            <a:off x="1826524" y="4612677"/>
            <a:ext cx="5420607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73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ebservices.ipsl.fr/monitoring-1.20/tmp/fegg_plot01_DaQvT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90" y="1628800"/>
            <a:ext cx="5524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5536" y="3824174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Froid induit par </a:t>
            </a:r>
            <a:r>
              <a:rPr lang="fr-FR" dirty="0" err="1" smtClean="0">
                <a:solidFill>
                  <a:srgbClr val="FF0000"/>
                </a:solidFill>
              </a:rPr>
              <a:t>veget</a:t>
            </a:r>
            <a:r>
              <a:rPr lang="fr-FR" dirty="0" smtClean="0">
                <a:solidFill>
                  <a:srgbClr val="FF0000"/>
                </a:solidFill>
              </a:rPr>
              <a:t> dynamique au démarrage de sol nu = test pour voir ce qui se passe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89777" y="3501008"/>
            <a:ext cx="2557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Avec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veget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dynamique démarrant état initial off line + réglage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albedo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sol nu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75856" y="2314235"/>
            <a:ext cx="481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Sans </a:t>
            </a:r>
            <a:r>
              <a:rPr lang="fr-FR" dirty="0" err="1" smtClean="0">
                <a:solidFill>
                  <a:srgbClr val="00B050"/>
                </a:solidFill>
              </a:rPr>
              <a:t>veget</a:t>
            </a:r>
            <a:r>
              <a:rPr lang="fr-FR" dirty="0" smtClean="0">
                <a:solidFill>
                  <a:srgbClr val="00B050"/>
                </a:solidFill>
              </a:rPr>
              <a:t> dyn, mais conservation eau ORCHIDEE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Quelques tests et mois plus tard….  </a:t>
            </a:r>
          </a:p>
        </p:txBody>
      </p:sp>
    </p:spTree>
    <p:extLst>
      <p:ext uri="{BB962C8B-B14F-4D97-AF65-F5344CB8AC3E}">
        <p14:creationId xmlns:p14="http://schemas.microsoft.com/office/powerpoint/2010/main" val="171531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ebservices.ipsl.fr/monitoring-1.20/tmp/fegg_plot01_o4muB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2" y="538708"/>
            <a:ext cx="5524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ebservices.ipsl.fr/monitoring-1.20/tmp/fegg_plot01_o4muBp_prod/images/SRF_albedo_lands_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94" y="3789040"/>
            <a:ext cx="3048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3161" y="5551848"/>
            <a:ext cx="6317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>
                <a:solidFill>
                  <a:srgbClr val="C00000"/>
                </a:solidFill>
                <a:sym typeface="Wingdings" panose="05000000000000000000" pitchFamily="2" charset="2"/>
              </a:rPr>
              <a:t>VITE!! </a:t>
            </a:r>
            <a:r>
              <a:rPr lang="fr-FR" dirty="0" smtClean="0"/>
              <a:t>Réflexion sur la façon d’aborder les questions : </a:t>
            </a:r>
          </a:p>
          <a:p>
            <a:r>
              <a:rPr lang="fr-FR" dirty="0" smtClean="0"/>
              <a:t>- les états initiaux </a:t>
            </a:r>
          </a:p>
          <a:p>
            <a:r>
              <a:rPr lang="fr-FR" dirty="0" smtClean="0"/>
              <a:t>- la compatibilité entre les versions de modèles et </a:t>
            </a:r>
            <a:r>
              <a:rPr lang="fr-FR" dirty="0"/>
              <a:t>l</a:t>
            </a:r>
            <a:r>
              <a:rPr lang="fr-FR" dirty="0" smtClean="0"/>
              <a:t>es résultats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67903" y="1187266"/>
            <a:ext cx="372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PI Derniers tests ok climat/</a:t>
            </a:r>
            <a:r>
              <a:rPr lang="fr-FR" dirty="0" err="1" smtClean="0">
                <a:solidFill>
                  <a:srgbClr val="C00000"/>
                </a:solidFill>
              </a:rPr>
              <a:t>veget</a:t>
            </a:r>
            <a:r>
              <a:rPr lang="fr-FR" dirty="0" smtClean="0">
                <a:solidFill>
                  <a:srgbClr val="C00000"/>
                </a:solidFill>
              </a:rPr>
              <a:t> etc..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91681" y="3198415"/>
            <a:ext cx="1176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</a:t>
            </a:r>
            <a:r>
              <a:rPr lang="fr-FR" sz="2400" dirty="0" smtClean="0"/>
              <a:t> et </a:t>
            </a:r>
            <a:r>
              <a:rPr lang="fr-FR" sz="2400" dirty="0" smtClean="0">
                <a:solidFill>
                  <a:srgbClr val="00B050"/>
                </a:solidFill>
              </a:rPr>
              <a:t>6k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663745" y="1719629"/>
            <a:ext cx="3289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Hum </a:t>
            </a:r>
            <a:r>
              <a:rPr lang="fr-FR" dirty="0" err="1" smtClean="0"/>
              <a:t>hum</a:t>
            </a:r>
            <a:r>
              <a:rPr lang="fr-FR" dirty="0" smtClean="0"/>
              <a:t>… passer de 0.35 à 0.28 l’</a:t>
            </a:r>
            <a:r>
              <a:rPr lang="fr-FR" dirty="0" err="1" smtClean="0"/>
              <a:t>albedo</a:t>
            </a:r>
            <a:r>
              <a:rPr lang="fr-FR" dirty="0" smtClean="0"/>
              <a:t> du sol nu permet d’éviter l’entrée en glaciation et de maintenir la </a:t>
            </a:r>
            <a:r>
              <a:rPr lang="fr-FR" dirty="0" err="1" smtClean="0"/>
              <a:t>veget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3887" y="3290748"/>
            <a:ext cx="264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Zut d’où vient ce froid??? 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4355976" y="2348880"/>
            <a:ext cx="1247006" cy="28803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8482" y="479937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Interpelle entre les différentes façon traiter la </a:t>
            </a:r>
            <a:r>
              <a:rPr lang="fr-FR" dirty="0" err="1" smtClean="0"/>
              <a:t>véget</a:t>
            </a:r>
            <a:r>
              <a:rPr lang="fr-FR" dirty="0" smtClean="0"/>
              <a:t> au départ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675387" y="1294988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C000"/>
                </a:solidFill>
              </a:rPr>
              <a:t>6k </a:t>
            </a:r>
            <a:endParaRPr lang="fr-FR" sz="2800" dirty="0">
              <a:solidFill>
                <a:srgbClr val="FFC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68542" y="3573016"/>
            <a:ext cx="284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</a:t>
            </a:r>
            <a:r>
              <a:rPr lang="fr-FR" dirty="0" err="1" smtClean="0"/>
              <a:t>albedos</a:t>
            </a:r>
            <a:r>
              <a:rPr lang="fr-FR" dirty="0" smtClean="0"/>
              <a:t> laissent rêveur…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Et la végétation dynamique : quels enseignements??  </a:t>
            </a:r>
          </a:p>
        </p:txBody>
      </p:sp>
    </p:spTree>
    <p:extLst>
      <p:ext uri="{BB962C8B-B14F-4D97-AF65-F5344CB8AC3E}">
        <p14:creationId xmlns:p14="http://schemas.microsoft.com/office/powerpoint/2010/main" val="85706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7058" y="0"/>
            <a:ext cx="93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260395" y="1200329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oui, le climat c’est atmosphère, surface, océan, glace, cycles biogéochimiques  -</a:t>
            </a:r>
            <a:r>
              <a:rPr lang="fr-FR" dirty="0" smtClean="0">
                <a:sym typeface="Wingdings" panose="05000000000000000000" pitchFamily="2" charset="2"/>
              </a:rPr>
              <a:t> si on veut un modèle et le comprendre il faut raisonner à partir du couplé  en amont…. </a:t>
            </a:r>
            <a:endParaRPr lang="fr-FR" dirty="0"/>
          </a:p>
        </p:txBody>
      </p:sp>
      <p:pic>
        <p:nvPicPr>
          <p:cNvPr id="4" name="Picture 4" descr="http://webservices.ipsl.fr/monitoring-1.20/tmp/fegg_plot02_RuvQW6_prod/images/OCE_sossheig_global_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6" y="2060848"/>
            <a:ext cx="427933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ebservices.ipsl.fr/monitoring-1.20/tmp/fegg_plot02_RuvQW6_prod/images/OCE_sosaline_global_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35" y="2060848"/>
            <a:ext cx="427933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05539" y="5948133"/>
            <a:ext cx="88267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Pourtant tous les diagnostics sont là …. Il suffit de regarder et faire tilt au bon moment</a:t>
            </a:r>
          </a:p>
          <a:p>
            <a:r>
              <a:rPr lang="fr-FR" dirty="0" smtClean="0"/>
              <a:t>-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définir ensemble de métriques à activer au démarrage des </a:t>
            </a:r>
            <a:r>
              <a:rPr lang="fr-FR" sz="2400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runs</a:t>
            </a:r>
            <a:r>
              <a:rPr lang="fr-FR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 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79912" y="6309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Et quand vous être prêt à lancer le </a:t>
            </a:r>
            <a:r>
              <a:rPr lang="fr-FR" dirty="0" err="1"/>
              <a:t>run</a:t>
            </a:r>
            <a:r>
              <a:rPr lang="fr-FR" dirty="0"/>
              <a:t> de votre vie : patatras!!!</a:t>
            </a:r>
          </a:p>
        </p:txBody>
      </p:sp>
    </p:spTree>
    <p:extLst>
      <p:ext uri="{BB962C8B-B14F-4D97-AF65-F5344CB8AC3E}">
        <p14:creationId xmlns:p14="http://schemas.microsoft.com/office/powerpoint/2010/main" val="217867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ebservices.ipsl.fr/monitoring-1.20/tmp/fegg_plot02_RuvQW6_prod/images/ATM_t2m_global_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048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ebservices.ipsl.fr/monitoring-1.20/tmp/fegg_plot02_RuvQW6_prod/images/OCE_sosstsst_10S_10N_av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24" y="1513950"/>
            <a:ext cx="3126937" cy="269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webservices.ipsl.fr/monitoring-1.20/tmp/fegg_plot02_RuvQW6_prod/images/ATM_precip_global_a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61" y="4151784"/>
            <a:ext cx="3048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webservices.ipsl.fr/monitoring-1.20/tmp/fegg_plot02_RuvQW6_prod/images/ATM_bils_global_a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81903"/>
            <a:ext cx="3048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907704" y="1700808"/>
            <a:ext cx="135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He </a:t>
            </a:r>
            <a:r>
              <a:rPr lang="fr-FR" dirty="0" err="1" smtClean="0"/>
              <a:t>he</a:t>
            </a:r>
            <a:r>
              <a:rPr lang="fr-FR" dirty="0" smtClean="0"/>
              <a:t> c’est plus chaud…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1331640" y="2023973"/>
            <a:ext cx="504056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38808" y="112773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 un peu extrême mais en ne prenant que « </a:t>
            </a:r>
            <a:r>
              <a:rPr lang="fr-FR" dirty="0" err="1" smtClean="0"/>
              <a:t>dust</a:t>
            </a:r>
            <a:r>
              <a:rPr lang="fr-FR" dirty="0" smtClean="0"/>
              <a:t> » et « </a:t>
            </a:r>
            <a:r>
              <a:rPr lang="fr-FR" dirty="0" err="1" smtClean="0"/>
              <a:t>sea-salt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7125313" y="1312404"/>
            <a:ext cx="59972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549000" y="4427820"/>
            <a:ext cx="290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 fait 2W/m2 au démarrage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557361" y="1772816"/>
            <a:ext cx="1308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ç</a:t>
            </a:r>
            <a:r>
              <a:rPr lang="fr-FR" dirty="0" smtClean="0"/>
              <a:t>a permet de sortir de la glaciation de SST tropicale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570830" y="3861048"/>
            <a:ext cx="15121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bien entendu augment les </a:t>
            </a:r>
            <a:r>
              <a:rPr lang="fr-FR" dirty="0" err="1" smtClean="0"/>
              <a:t>precip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Diminue glace</a:t>
            </a:r>
          </a:p>
          <a:p>
            <a:r>
              <a:rPr lang="fr-FR" dirty="0" smtClean="0"/>
              <a:t>Diminue aussi légèrement THC (effet gradient? ) 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Toujours la même qui sait que le climat c’est aussi des forçages et des états de référence….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42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620688"/>
            <a:ext cx="7420099" cy="5478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Ne pas oublier les déboires antérieurs et surtout ce que l’on apprend sur le fonctionnement du système  -</a:t>
            </a:r>
            <a:r>
              <a:rPr lang="fr-FR" dirty="0" smtClean="0">
                <a:sym typeface="Wingdings" panose="05000000000000000000" pitchFamily="2" charset="2"/>
              </a:rPr>
              <a:t> il est temps de remettre le couplé au centre du processus de développement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Mettre en place des diagnostiques clefs de vérification élémentaires des démarrage des </a:t>
            </a:r>
            <a:r>
              <a:rPr lang="fr-FR" dirty="0" err="1" smtClean="0"/>
              <a:t>runs</a:t>
            </a:r>
            <a:r>
              <a:rPr lang="fr-FR" dirty="0" smtClean="0"/>
              <a:t> (conservation etc… à définit)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Mettre en place une réflexion sur les ajustements globaux et quelques phénomènes clefs et le minimum de diagnostiques de travail dans la lignée des multi-monitoring</a:t>
            </a:r>
          </a:p>
          <a:p>
            <a:endParaRPr lang="fr-FR" dirty="0"/>
          </a:p>
          <a:p>
            <a:r>
              <a:rPr lang="fr-FR" sz="2000" dirty="0" smtClean="0">
                <a:solidFill>
                  <a:srgbClr val="C00000"/>
                </a:solidFill>
              </a:rPr>
              <a:t>Ne pas oublier que ceux qui font les tests en couplé se coltinent les </a:t>
            </a:r>
            <a:r>
              <a:rPr lang="fr-FR" sz="2000" dirty="0" err="1" smtClean="0">
                <a:solidFill>
                  <a:srgbClr val="C00000"/>
                </a:solidFill>
              </a:rPr>
              <a:t>pb</a:t>
            </a:r>
            <a:r>
              <a:rPr lang="fr-FR" sz="2000" dirty="0" smtClean="0">
                <a:solidFill>
                  <a:srgbClr val="C00000"/>
                </a:solidFill>
              </a:rPr>
              <a:t> de 7 modèles + l’environnement de travail (</a:t>
            </a:r>
            <a:r>
              <a:rPr lang="fr-FR" sz="2000" dirty="0" err="1" smtClean="0">
                <a:solidFill>
                  <a:srgbClr val="C00000"/>
                </a:solidFill>
              </a:rPr>
              <a:t>libIGCM</a:t>
            </a:r>
            <a:r>
              <a:rPr lang="fr-FR" sz="2000" dirty="0" smtClean="0">
                <a:solidFill>
                  <a:srgbClr val="C00000"/>
                </a:solidFill>
              </a:rPr>
              <a:t>, </a:t>
            </a:r>
            <a:r>
              <a:rPr lang="fr-FR" sz="2000" dirty="0" err="1" smtClean="0">
                <a:solidFill>
                  <a:srgbClr val="C00000"/>
                </a:solidFill>
              </a:rPr>
              <a:t>xios</a:t>
            </a:r>
            <a:r>
              <a:rPr lang="fr-FR" sz="2000" dirty="0" smtClean="0">
                <a:solidFill>
                  <a:srgbClr val="C00000"/>
                </a:solidFill>
              </a:rPr>
              <a:t>, graphiques etc..) + une machine instable…. C’est vite INGERABLE  et DECOURAGEANT!!!! </a:t>
            </a:r>
          </a:p>
          <a:p>
            <a:endParaRPr lang="fr-FR" dirty="0"/>
          </a:p>
          <a:p>
            <a:r>
              <a:rPr lang="fr-FR" dirty="0" smtClean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Conclusion …… </a:t>
            </a:r>
          </a:p>
        </p:txBody>
      </p:sp>
    </p:spTree>
    <p:extLst>
      <p:ext uri="{BB962C8B-B14F-4D97-AF65-F5344CB8AC3E}">
        <p14:creationId xmlns:p14="http://schemas.microsoft.com/office/powerpoint/2010/main" val="111322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880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CPL6v5.17h SST </a:t>
            </a:r>
            <a:r>
              <a:rPr lang="en-US" dirty="0" err="1" smtClean="0"/>
              <a:t>Globale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73979"/>
            <a:ext cx="7366000" cy="6350000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814103" y="4754359"/>
            <a:ext cx="7164102" cy="130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14103" y="3158718"/>
            <a:ext cx="7164102" cy="130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08410" y="2531925"/>
            <a:ext cx="10290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HadSST</a:t>
            </a:r>
            <a:r>
              <a:rPr lang="fr-FR" sz="1600" dirty="0" smtClean="0"/>
              <a:t> (</a:t>
            </a:r>
            <a:r>
              <a:rPr lang="fr-FR" sz="1600" dirty="0" err="1" smtClean="0"/>
              <a:t>pre</a:t>
            </a:r>
            <a:r>
              <a:rPr lang="fr-FR" sz="1600" dirty="0" smtClean="0"/>
              <a:t> </a:t>
            </a:r>
            <a:r>
              <a:rPr lang="fr-FR" sz="1600" dirty="0" err="1" smtClean="0"/>
              <a:t>Ind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208409" y="4058530"/>
            <a:ext cx="10876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piControl2 pm01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73950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CPL6v5.17h SST 10N-10S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b="7593"/>
          <a:stretch/>
        </p:blipFill>
        <p:spPr>
          <a:xfrm>
            <a:off x="654409" y="990158"/>
            <a:ext cx="7366000" cy="58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50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err="1"/>
              <a:t>I</a:t>
            </a:r>
            <a:r>
              <a:rPr lang="fr-FR" dirty="0" err="1" smtClean="0"/>
              <a:t>ce</a:t>
            </a:r>
            <a:r>
              <a:rPr lang="fr-FR" dirty="0" smtClean="0"/>
              <a:t> </a:t>
            </a:r>
            <a:r>
              <a:rPr lang="fr-FR" dirty="0"/>
              <a:t>concentration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907" y="1219200"/>
            <a:ext cx="388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eORCA1-LIM3-PISCES forced (</a:t>
            </a:r>
            <a:r>
              <a:rPr lang="fr-FR" b="1"/>
              <a:t>eOR1L3P</a:t>
            </a:r>
            <a:r>
              <a:rPr lang="fr-FR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1230868"/>
            <a:ext cx="346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eORCA1-LIM3 coupled (</a:t>
            </a:r>
            <a:r>
              <a:rPr lang="en-US" b="1"/>
              <a:t>O1T07V01</a:t>
            </a:r>
            <a:r>
              <a:rPr lang="fr-FR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0589"/>
            <a:ext cx="2266950" cy="2238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1800590"/>
            <a:ext cx="2266949" cy="2238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9592"/>
            <a:ext cx="2266950" cy="2247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950" y="4229592"/>
            <a:ext cx="2283372" cy="2235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812258"/>
            <a:ext cx="2281549" cy="2242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401" y="1821958"/>
            <a:ext cx="2302599" cy="2292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8828" y="4229592"/>
            <a:ext cx="2254722" cy="2235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3550" y="4229592"/>
            <a:ext cx="2290450" cy="22516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52600" y="1447800"/>
            <a:ext cx="119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chemeClr val="bg1">
                    <a:lumMod val="50000"/>
                  </a:schemeClr>
                </a:solidFill>
              </a:rPr>
              <a:t>100th year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8202" y="1459468"/>
            <a:ext cx="126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chemeClr val="bg1">
                    <a:lumMod val="50000"/>
                  </a:schemeClr>
                </a:solidFill>
              </a:rPr>
              <a:t>years 10-20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6200000" flipH="1">
            <a:off x="1739186" y="3948987"/>
            <a:ext cx="5638800" cy="2682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62200" y="6477000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yellow = 15% cc obs contour (79-98), OSI-SAF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0" y="3897868"/>
            <a:ext cx="77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march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58190" y="3886200"/>
            <a:ext cx="120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september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7800" y="3897868"/>
            <a:ext cx="77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march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53990" y="3886200"/>
            <a:ext cx="120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september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VLR : </a:t>
            </a:r>
            <a:r>
              <a:rPr lang="fr-FR" sz="3600" dirty="0" smtClean="0"/>
              <a:t>ORCA2 LIM2 - LMDZ 96x95x39 AP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Bug sur le </a:t>
            </a:r>
            <a:r>
              <a:rPr lang="fr-FR" dirty="0" err="1" smtClean="0"/>
              <a:t>run</a:t>
            </a:r>
            <a:r>
              <a:rPr lang="fr-FR" dirty="0" smtClean="0"/>
              <a:t>-off (calcul des poids)</a:t>
            </a:r>
          </a:p>
          <a:p>
            <a:pPr lvl="1"/>
            <a:r>
              <a:rPr lang="fr-FR" dirty="0" smtClean="0"/>
              <a:t>Amazone étalée sur tout l’océan …</a:t>
            </a:r>
          </a:p>
          <a:p>
            <a:r>
              <a:rPr lang="fr-FR" dirty="0" smtClean="0"/>
              <a:t>Poids corrigés : Salinité &lt; 0 	</a:t>
            </a:r>
            <a:r>
              <a:rPr lang="fr-FR" i="1" dirty="0" smtClean="0">
                <a:solidFill>
                  <a:srgbClr val="FF0000"/>
                </a:solidFill>
              </a:rPr>
              <a:t>Boum !</a:t>
            </a:r>
          </a:p>
          <a:p>
            <a:pPr lvl="1"/>
            <a:r>
              <a:rPr lang="fr-FR" i="1" dirty="0" err="1" smtClean="0">
                <a:solidFill>
                  <a:srgbClr val="000000"/>
                </a:solidFill>
              </a:rPr>
              <a:t>Kz</a:t>
            </a:r>
            <a:r>
              <a:rPr lang="fr-FR" dirty="0" smtClean="0">
                <a:solidFill>
                  <a:srgbClr val="000000"/>
                </a:solidFill>
              </a:rPr>
              <a:t> augmenté aux embouchures : pas mieux</a:t>
            </a:r>
          </a:p>
          <a:p>
            <a:pPr lvl="1"/>
            <a:r>
              <a:rPr lang="fr-FR" strike="sngStrike" dirty="0" err="1" smtClean="0">
                <a:solidFill>
                  <a:srgbClr val="000000"/>
                </a:solidFill>
              </a:rPr>
              <a:t>Upstream</a:t>
            </a:r>
            <a:r>
              <a:rPr lang="fr-FR" strike="sngStrike" dirty="0" smtClean="0">
                <a:solidFill>
                  <a:srgbClr val="000000"/>
                </a:solidFill>
              </a:rPr>
              <a:t> aux embouchures</a:t>
            </a:r>
            <a:r>
              <a:rPr lang="fr-FR" dirty="0" smtClean="0">
                <a:solidFill>
                  <a:srgbClr val="000000"/>
                </a:solidFill>
              </a:rPr>
              <a:t> (pas disponible en TVD)</a:t>
            </a: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Répartition verticale du ruissellement : à tester.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Procédure de vérification ?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1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libri" charset="0"/>
              </a:rPr>
              <a:t>Configurations</a:t>
            </a:r>
            <a:endParaRPr lang="fr-FR" dirty="0">
              <a:latin typeface="Calibri" charset="0"/>
            </a:endParaRPr>
          </a:p>
        </p:txBody>
      </p:sp>
      <p:sp>
        <p:nvSpPr>
          <p:cNvPr id="26626" name="Espace réservé du contenu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072062"/>
          </a:xfrm>
        </p:spPr>
        <p:txBody>
          <a:bodyPr>
            <a:normAutofit/>
          </a:bodyPr>
          <a:lstStyle/>
          <a:p>
            <a:pPr marL="285750" indent="-285750" eaLnBrk="1" hangingPunct="1"/>
            <a:r>
              <a:rPr lang="fr-FR" sz="2400" b="1" dirty="0" smtClean="0">
                <a:solidFill>
                  <a:srgbClr val="4F81BD"/>
                </a:solidFill>
                <a:latin typeface="Calibri" charset="0"/>
              </a:rPr>
              <a:t>Configurations </a:t>
            </a:r>
            <a:r>
              <a:rPr lang="fr-FR" sz="2400" b="1" dirty="0">
                <a:solidFill>
                  <a:srgbClr val="4F81BD"/>
                </a:solidFill>
                <a:latin typeface="Calibri" charset="0"/>
              </a:rPr>
              <a:t>attendues pour CMIP6 (et maintenues )</a:t>
            </a:r>
          </a:p>
          <a:p>
            <a:pPr lvl="1" eaLnBrk="1" hangingPunct="1">
              <a:buFont typeface="Arial" charset="0"/>
              <a:buChar char="•"/>
            </a:pPr>
            <a:r>
              <a:rPr lang="fr-FR" dirty="0">
                <a:latin typeface="Calibri" charset="0"/>
              </a:rPr>
              <a:t> </a:t>
            </a:r>
            <a:r>
              <a:rPr lang="fr-FR" sz="2000" b="1" dirty="0" smtClean="0">
                <a:solidFill>
                  <a:srgbClr val="4F81BD"/>
                </a:solidFill>
                <a:latin typeface="Calibri" charset="0"/>
              </a:rPr>
              <a:t>VLR</a:t>
            </a:r>
            <a:r>
              <a:rPr lang="fr-FR" sz="2000" dirty="0" smtClean="0">
                <a:latin typeface="Calibri" charset="0"/>
              </a:rPr>
              <a:t> </a:t>
            </a:r>
            <a:r>
              <a:rPr lang="fr-FR" sz="2000" dirty="0">
                <a:latin typeface="Calibri" charset="0"/>
              </a:rPr>
              <a:t>: ORCA2 </a:t>
            </a:r>
            <a:r>
              <a:rPr lang="fr-FR" sz="2000" dirty="0" smtClean="0">
                <a:latin typeface="Calibri" charset="0"/>
              </a:rPr>
              <a:t>LIM2</a:t>
            </a:r>
            <a:r>
              <a:rPr lang="fr-FR" sz="2000" i="1" dirty="0" smtClean="0">
                <a:latin typeface="Calibri" charset="0"/>
              </a:rPr>
              <a:t> </a:t>
            </a:r>
            <a:r>
              <a:rPr lang="fr-FR" sz="2000" dirty="0" smtClean="0">
                <a:latin typeface="Calibri" charset="0"/>
              </a:rPr>
              <a:t>PISCES</a:t>
            </a:r>
            <a:r>
              <a:rPr lang="fr-FR" sz="2000" i="1" dirty="0" smtClean="0">
                <a:latin typeface="Calibri" charset="0"/>
              </a:rPr>
              <a:t> </a:t>
            </a:r>
            <a:r>
              <a:rPr lang="fr-FR" sz="2000" dirty="0" smtClean="0">
                <a:latin typeface="Calibri" charset="0"/>
              </a:rPr>
              <a:t>x </a:t>
            </a:r>
            <a:r>
              <a:rPr lang="fr-FR" sz="2000" dirty="0">
                <a:latin typeface="Calibri" charset="0"/>
              </a:rPr>
              <a:t>LMDZ AP </a:t>
            </a:r>
            <a:r>
              <a:rPr lang="fr-FR" sz="2000" dirty="0" smtClean="0">
                <a:latin typeface="Calibri" charset="0"/>
              </a:rPr>
              <a:t>96x95x39</a:t>
            </a:r>
            <a:endParaRPr lang="fr-FR" sz="2000" dirty="0">
              <a:latin typeface="Calibri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fr-FR" sz="2000" dirty="0">
                <a:latin typeface="Calibri" charset="0"/>
              </a:rPr>
              <a:t> </a:t>
            </a:r>
            <a:r>
              <a:rPr lang="fr-FR" sz="2000" b="1" dirty="0">
                <a:solidFill>
                  <a:srgbClr val="4F81BD"/>
                </a:solidFill>
                <a:latin typeface="Calibri" charset="0"/>
              </a:rPr>
              <a:t>LR</a:t>
            </a:r>
            <a:r>
              <a:rPr lang="fr-FR" sz="2000" dirty="0">
                <a:latin typeface="Calibri" charset="0"/>
              </a:rPr>
              <a:t> : ORCA1 LIM3 </a:t>
            </a:r>
            <a:r>
              <a:rPr lang="fr-FR" sz="2000" dirty="0" smtClean="0">
                <a:latin typeface="Calibri" charset="0"/>
              </a:rPr>
              <a:t>PISCES x </a:t>
            </a:r>
            <a:r>
              <a:rPr lang="fr-FR" sz="2000" dirty="0">
                <a:latin typeface="Calibri" charset="0"/>
              </a:rPr>
              <a:t>LMDZ NP 144x143x79 </a:t>
            </a:r>
          </a:p>
          <a:p>
            <a:pPr lvl="1">
              <a:buFont typeface="Arial" charset="0"/>
              <a:buChar char="•"/>
            </a:pPr>
            <a:r>
              <a:rPr lang="fr-FR" sz="2000" dirty="0">
                <a:latin typeface="Calibri" charset="0"/>
              </a:rPr>
              <a:t> </a:t>
            </a:r>
            <a:r>
              <a:rPr lang="fr-FR" sz="2000" b="1" dirty="0">
                <a:solidFill>
                  <a:srgbClr val="4F81BD"/>
                </a:solidFill>
                <a:latin typeface="Calibri" charset="0"/>
              </a:rPr>
              <a:t>MR</a:t>
            </a:r>
            <a:r>
              <a:rPr lang="fr-FR" sz="2000" dirty="0">
                <a:latin typeface="Calibri" charset="0"/>
              </a:rPr>
              <a:t> : ORCA025 LIM3 </a:t>
            </a:r>
            <a:r>
              <a:rPr lang="fr-FR" sz="2000" dirty="0" smtClean="0">
                <a:latin typeface="Calibri" charset="0"/>
              </a:rPr>
              <a:t>PISCES </a:t>
            </a:r>
            <a:r>
              <a:rPr lang="fr-FR" sz="2000" dirty="0" err="1" smtClean="0">
                <a:latin typeface="Calibri" charset="0"/>
              </a:rPr>
              <a:t>degrad</a:t>
            </a:r>
            <a:r>
              <a:rPr lang="fr-FR" sz="2000" dirty="0" smtClean="0">
                <a:latin typeface="Calibri" charset="0"/>
              </a:rPr>
              <a:t> x </a:t>
            </a:r>
            <a:r>
              <a:rPr lang="fr-FR" sz="2000" dirty="0">
                <a:latin typeface="Calibri" charset="0"/>
              </a:rPr>
              <a:t>LMDZ NP 280x280x79 </a:t>
            </a:r>
            <a:r>
              <a:rPr lang="fr-FR" sz="2000" dirty="0" smtClean="0">
                <a:latin typeface="Calibri" charset="0"/>
              </a:rPr>
              <a:t>(~DYNAMICO 90x90x10)</a:t>
            </a:r>
            <a:endParaRPr lang="fr-FR" sz="2000" dirty="0">
              <a:latin typeface="Calibri" charset="0"/>
            </a:endParaRPr>
          </a:p>
          <a:p>
            <a:pPr lvl="1">
              <a:buFont typeface="Arial" charset="0"/>
              <a:buChar char="•"/>
            </a:pPr>
            <a:r>
              <a:rPr lang="fr-FR" sz="2000" dirty="0">
                <a:latin typeface="Calibri" charset="0"/>
              </a:rPr>
              <a:t> </a:t>
            </a:r>
            <a:r>
              <a:rPr lang="fr-FR" sz="2000" b="1" dirty="0">
                <a:solidFill>
                  <a:srgbClr val="4F81BD"/>
                </a:solidFill>
                <a:latin typeface="Calibri" charset="0"/>
              </a:rPr>
              <a:t>HR</a:t>
            </a:r>
            <a:r>
              <a:rPr lang="fr-FR" sz="2000" dirty="0">
                <a:latin typeface="Calibri" charset="0"/>
              </a:rPr>
              <a:t> : ORCA025 LIM3 </a:t>
            </a:r>
            <a:r>
              <a:rPr lang="fr-FR" sz="2000" dirty="0" smtClean="0">
                <a:latin typeface="Calibri" charset="0"/>
              </a:rPr>
              <a:t>PISCES </a:t>
            </a:r>
            <a:r>
              <a:rPr lang="fr-FR" sz="2000" dirty="0" err="1" smtClean="0">
                <a:latin typeface="Calibri" charset="0"/>
              </a:rPr>
              <a:t>degrad</a:t>
            </a:r>
            <a:r>
              <a:rPr lang="fr-FR" sz="2000" dirty="0" smtClean="0">
                <a:latin typeface="Calibri" charset="0"/>
              </a:rPr>
              <a:t> x </a:t>
            </a:r>
            <a:r>
              <a:rPr lang="fr-FR" sz="2000" dirty="0">
                <a:latin typeface="Calibri" charset="0"/>
              </a:rPr>
              <a:t>LMDZ NP </a:t>
            </a:r>
            <a:r>
              <a:rPr lang="fr-FR" sz="2000" dirty="0" smtClean="0">
                <a:latin typeface="Calibri" charset="0"/>
              </a:rPr>
              <a:t>420x420x79 (~ DYNAMICO 130x130x10)</a:t>
            </a:r>
            <a:endParaRPr lang="fr-FR" sz="2000" dirty="0">
              <a:latin typeface="Calibri" charset="0"/>
            </a:endParaRPr>
          </a:p>
        </p:txBody>
      </p:sp>
      <p:sp>
        <p:nvSpPr>
          <p:cNvPr id="26627" name="Espace réservé du pied de page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>
                <a:solidFill>
                  <a:srgbClr val="898989"/>
                </a:solidFill>
              </a:rPr>
              <a:t>CS Pole – 28 mai 2015 </a:t>
            </a: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040B62-039E-2A48-9F5D-00C6557D79D4}" type="slidenum">
              <a:rPr lang="fr-FR" sz="1200">
                <a:solidFill>
                  <a:srgbClr val="898989"/>
                </a:solidFill>
              </a:rPr>
              <a:pPr eaLnBrk="1" hangingPunct="1"/>
              <a:t>2</a:t>
            </a:fld>
            <a:endParaRPr 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27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CWRR et niveau marin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version du couplé avec l’hydrologie 11 couches (CWRR) ont une forte dérive du niveau marin : 1 à 2 m/siècle.</a:t>
            </a:r>
          </a:p>
          <a:p>
            <a:r>
              <a:rPr lang="fr-FR" dirty="0" smtClean="0"/>
              <a:t>Corrigé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8904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9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50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34"/>
            <a:ext cx="9144000" cy="57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04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necteur droit avec flèche 40"/>
          <p:cNvCxnSpPr>
            <a:stCxn id="13" idx="2"/>
            <a:endCxn id="43" idx="0"/>
          </p:cNvCxnSpPr>
          <p:nvPr/>
        </p:nvCxnSpPr>
        <p:spPr>
          <a:xfrm>
            <a:off x="1222270" y="2391261"/>
            <a:ext cx="3493" cy="237163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stCxn id="43" idx="2"/>
            <a:endCxn id="11" idx="0"/>
          </p:cNvCxnSpPr>
          <p:nvPr/>
        </p:nvCxnSpPr>
        <p:spPr>
          <a:xfrm flipH="1">
            <a:off x="1222270" y="3090089"/>
            <a:ext cx="3493" cy="236003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60" idx="3"/>
            <a:endCxn id="57" idx="1"/>
          </p:cNvCxnSpPr>
          <p:nvPr/>
        </p:nvCxnSpPr>
        <p:spPr>
          <a:xfrm>
            <a:off x="6489011" y="3709729"/>
            <a:ext cx="275355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>
            <a:stCxn id="57" idx="2"/>
            <a:endCxn id="71" idx="0"/>
          </p:cNvCxnSpPr>
          <p:nvPr/>
        </p:nvCxnSpPr>
        <p:spPr>
          <a:xfrm>
            <a:off x="7699269" y="4093365"/>
            <a:ext cx="0" cy="573909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71" idx="2"/>
            <a:endCxn id="10" idx="0"/>
          </p:cNvCxnSpPr>
          <p:nvPr/>
        </p:nvCxnSpPr>
        <p:spPr>
          <a:xfrm flipH="1">
            <a:off x="7699268" y="4944273"/>
            <a:ext cx="1" cy="55113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>
            <a:stCxn id="11" idx="2"/>
            <a:endCxn id="91" idx="0"/>
          </p:cNvCxnSpPr>
          <p:nvPr/>
        </p:nvCxnSpPr>
        <p:spPr>
          <a:xfrm>
            <a:off x="1222270" y="4093365"/>
            <a:ext cx="3493" cy="31815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>
            <a:stCxn id="91" idx="2"/>
            <a:endCxn id="79" idx="0"/>
          </p:cNvCxnSpPr>
          <p:nvPr/>
        </p:nvCxnSpPr>
        <p:spPr>
          <a:xfrm>
            <a:off x="1225763" y="4688522"/>
            <a:ext cx="0" cy="374883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>
            <a:stCxn id="13" idx="3"/>
            <a:endCxn id="121" idx="1"/>
          </p:cNvCxnSpPr>
          <p:nvPr/>
        </p:nvCxnSpPr>
        <p:spPr>
          <a:xfrm flipV="1">
            <a:off x="2140142" y="1979029"/>
            <a:ext cx="314249" cy="75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avec flèche 119"/>
          <p:cNvCxnSpPr>
            <a:stCxn id="121" idx="3"/>
            <a:endCxn id="12" idx="1"/>
          </p:cNvCxnSpPr>
          <p:nvPr/>
        </p:nvCxnSpPr>
        <p:spPr>
          <a:xfrm>
            <a:off x="3033245" y="1979029"/>
            <a:ext cx="235846" cy="75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/>
          <p:cNvCxnSpPr>
            <a:stCxn id="11" idx="3"/>
            <a:endCxn id="126" idx="1"/>
          </p:cNvCxnSpPr>
          <p:nvPr/>
        </p:nvCxnSpPr>
        <p:spPr>
          <a:xfrm>
            <a:off x="2140142" y="3709729"/>
            <a:ext cx="317027" cy="5896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/>
          <p:cNvCxnSpPr>
            <a:stCxn id="126" idx="3"/>
            <a:endCxn id="14" idx="1"/>
          </p:cNvCxnSpPr>
          <p:nvPr/>
        </p:nvCxnSpPr>
        <p:spPr>
          <a:xfrm flipV="1">
            <a:off x="3036023" y="3709729"/>
            <a:ext cx="233068" cy="5896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avec flèche 162"/>
          <p:cNvCxnSpPr>
            <a:stCxn id="161" idx="2"/>
            <a:endCxn id="141" idx="0"/>
          </p:cNvCxnSpPr>
          <p:nvPr/>
        </p:nvCxnSpPr>
        <p:spPr>
          <a:xfrm>
            <a:off x="4168715" y="4688522"/>
            <a:ext cx="0" cy="357306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en angle 173"/>
          <p:cNvCxnSpPr>
            <a:stCxn id="79" idx="3"/>
            <a:endCxn id="34" idx="1"/>
          </p:cNvCxnSpPr>
          <p:nvPr/>
        </p:nvCxnSpPr>
        <p:spPr>
          <a:xfrm>
            <a:off x="2055628" y="5415418"/>
            <a:ext cx="1731456" cy="807997"/>
          </a:xfrm>
          <a:prstGeom prst="bentConnector3">
            <a:avLst>
              <a:gd name="adj1" fmla="val 39812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en angle 175"/>
          <p:cNvCxnSpPr>
            <a:stCxn id="34" idx="3"/>
            <a:endCxn id="10" idx="1"/>
          </p:cNvCxnSpPr>
          <p:nvPr/>
        </p:nvCxnSpPr>
        <p:spPr>
          <a:xfrm flipV="1">
            <a:off x="4343647" y="5869531"/>
            <a:ext cx="2436554" cy="353884"/>
          </a:xfrm>
          <a:prstGeom prst="bentConnector3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2" idx="2"/>
            <a:endCxn id="18" idx="0"/>
          </p:cNvCxnSpPr>
          <p:nvPr/>
        </p:nvCxnSpPr>
        <p:spPr>
          <a:xfrm>
            <a:off x="4168714" y="2391261"/>
            <a:ext cx="0" cy="32180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8" idx="2"/>
            <a:endCxn id="14" idx="0"/>
          </p:cNvCxnSpPr>
          <p:nvPr/>
        </p:nvCxnSpPr>
        <p:spPr>
          <a:xfrm>
            <a:off x="4168714" y="2990061"/>
            <a:ext cx="0" cy="33603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à coins arrondis 43"/>
          <p:cNvSpPr/>
          <p:nvPr/>
        </p:nvSpPr>
        <p:spPr>
          <a:xfrm>
            <a:off x="6095097" y="6162873"/>
            <a:ext cx="1604172" cy="471050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effectLst/>
              </a:rPr>
              <a:t>O1TKE01NP5.17hPM01</a:t>
            </a:r>
          </a:p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Test TKE version IPSLCM5A</a:t>
            </a:r>
            <a:endParaRPr lang="fr-FR" sz="9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780201" y="5495405"/>
            <a:ext cx="1838134" cy="748252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effectLst/>
              </a:rPr>
              <a:t>O1NP5.17hPM01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ORCA1 LIM3 3.6 stable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LMDZ 144x142x79 NP5.17h</a:t>
            </a:r>
            <a:endParaRPr lang="fr-FR" sz="105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61" name="Connecteur droit avec flèche 60"/>
          <p:cNvCxnSpPr>
            <a:stCxn id="14" idx="3"/>
            <a:endCxn id="60" idx="1"/>
          </p:cNvCxnSpPr>
          <p:nvPr/>
        </p:nvCxnSpPr>
        <p:spPr>
          <a:xfrm>
            <a:off x="5068337" y="3709729"/>
            <a:ext cx="298552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304397" y="3326092"/>
            <a:ext cx="1835745" cy="767273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effectLst/>
              </a:rPr>
              <a:t>VlrLIM3V0[1&amp;2]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ORCA2 LIM3 3.6 stable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LMDZ 96x95x39 AP</a:t>
            </a:r>
            <a:endParaRPr lang="fr-FR" sz="105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269091" y="1568301"/>
            <a:ext cx="1799246" cy="822960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effectLst/>
              </a:rPr>
              <a:t>CPL6v5.17h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ORCA2 LIM2 3.6 beta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LMDZ 144x142x79 NP5.17h</a:t>
            </a:r>
            <a:endParaRPr lang="fr-FR" sz="105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04398" y="1568301"/>
            <a:ext cx="1835744" cy="822960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effectLst/>
              </a:rPr>
              <a:t>CTLCM6E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ORCA2 LIM2 3.6 beta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LMDZ 96x95x39 AP</a:t>
            </a:r>
            <a:endParaRPr lang="fr-FR" sz="105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269091" y="3326092"/>
            <a:ext cx="1799246" cy="767273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effectLst/>
              </a:rPr>
              <a:t>O2LIM2V0[1&amp;2]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ORCA2 LIM2 3.6 stable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LMDZ 144x142x79 NP5.17h</a:t>
            </a:r>
            <a:endParaRPr lang="fr-FR" sz="1050" dirty="0">
              <a:solidFill>
                <a:schemeClr val="tx1"/>
              </a:solidFill>
              <a:effectLst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607653" y="2713062"/>
            <a:ext cx="112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Version NEMO</a:t>
            </a:r>
            <a:endParaRPr lang="fr-FR" sz="12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3787084" y="6084915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LMDZ</a:t>
            </a:r>
            <a:endParaRPr lang="fr-FR" sz="1200" b="1" dirty="0"/>
          </a:p>
        </p:txBody>
      </p:sp>
      <p:sp>
        <p:nvSpPr>
          <p:cNvPr id="43" name="ZoneTexte 42"/>
          <p:cNvSpPr txBox="1"/>
          <p:nvPr/>
        </p:nvSpPr>
        <p:spPr>
          <a:xfrm flipH="1">
            <a:off x="537813" y="2628424"/>
            <a:ext cx="137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Version NEMO</a:t>
            </a:r>
          </a:p>
          <a:p>
            <a:pPr algn="ctr"/>
            <a:r>
              <a:rPr lang="fr-FR" sz="1200" b="1" dirty="0" smtClean="0"/>
              <a:t>LIM</a:t>
            </a:r>
            <a:endParaRPr lang="fr-FR" sz="1200" b="1" dirty="0"/>
          </a:p>
        </p:txBody>
      </p:sp>
      <p:sp>
        <p:nvSpPr>
          <p:cNvPr id="57" name="Rectangle à coins arrondis 56"/>
          <p:cNvSpPr/>
          <p:nvPr/>
        </p:nvSpPr>
        <p:spPr>
          <a:xfrm>
            <a:off x="6764366" y="3326092"/>
            <a:ext cx="1869805" cy="767273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effectLst/>
              </a:rPr>
              <a:t>O2LIM3V0[1&amp;2]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ORCA2 LIM3 3.6 stable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LMDZ 144x142x79 NP5.17h</a:t>
            </a:r>
            <a:endParaRPr lang="fr-FR" sz="1050" dirty="0">
              <a:solidFill>
                <a:schemeClr val="tx1"/>
              </a:solidFill>
              <a:effectLst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366889" y="3571229"/>
            <a:ext cx="112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Version NEMO</a:t>
            </a:r>
            <a:endParaRPr lang="fr-FR" sz="1200" b="1" dirty="0"/>
          </a:p>
        </p:txBody>
      </p:sp>
      <p:sp>
        <p:nvSpPr>
          <p:cNvPr id="71" name="ZoneTexte 70"/>
          <p:cNvSpPr txBox="1"/>
          <p:nvPr/>
        </p:nvSpPr>
        <p:spPr>
          <a:xfrm>
            <a:off x="7202979" y="4667274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Config ORCA</a:t>
            </a:r>
            <a:endParaRPr lang="fr-FR" sz="1200" b="1" dirty="0"/>
          </a:p>
        </p:txBody>
      </p:sp>
      <p:sp>
        <p:nvSpPr>
          <p:cNvPr id="79" name="Rectangle à coins arrondis 78"/>
          <p:cNvSpPr/>
          <p:nvPr/>
        </p:nvSpPr>
        <p:spPr>
          <a:xfrm>
            <a:off x="395898" y="5063405"/>
            <a:ext cx="1659730" cy="704026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effectLst/>
              </a:rPr>
              <a:t>VlrO1LIM3V01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ORCA1 LIM3 3.6 stable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LMDZ 96x95x39 AP</a:t>
            </a:r>
            <a:endParaRPr lang="fr-FR" sz="1050" dirty="0">
              <a:solidFill>
                <a:schemeClr val="tx1"/>
              </a:solidFill>
              <a:effectLst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729473" y="4411523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Config ORCA</a:t>
            </a:r>
            <a:endParaRPr lang="fr-FR" sz="1200" b="1" dirty="0"/>
          </a:p>
        </p:txBody>
      </p:sp>
      <p:sp>
        <p:nvSpPr>
          <p:cNvPr id="121" name="ZoneTexte 120"/>
          <p:cNvSpPr txBox="1"/>
          <p:nvPr/>
        </p:nvSpPr>
        <p:spPr>
          <a:xfrm>
            <a:off x="2454391" y="1748196"/>
            <a:ext cx="578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LMDZ</a:t>
            </a:r>
          </a:p>
          <a:p>
            <a:r>
              <a:rPr lang="fr-FR" sz="1200" b="1" dirty="0" smtClean="0"/>
              <a:t>CWRR</a:t>
            </a:r>
            <a:endParaRPr lang="fr-FR" sz="1200" b="1" dirty="0"/>
          </a:p>
        </p:txBody>
      </p:sp>
      <p:sp>
        <p:nvSpPr>
          <p:cNvPr id="126" name="ZoneTexte 125"/>
          <p:cNvSpPr txBox="1"/>
          <p:nvPr/>
        </p:nvSpPr>
        <p:spPr>
          <a:xfrm>
            <a:off x="2457169" y="3484792"/>
            <a:ext cx="578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LMDZ</a:t>
            </a:r>
          </a:p>
          <a:p>
            <a:r>
              <a:rPr lang="fr-FR" sz="1200" b="1" dirty="0" smtClean="0"/>
              <a:t>CWRR</a:t>
            </a:r>
            <a:endParaRPr lang="fr-FR" sz="1200" b="1" dirty="0"/>
          </a:p>
        </p:txBody>
      </p:sp>
      <p:sp>
        <p:nvSpPr>
          <p:cNvPr id="136" name="Titre 135"/>
          <p:cNvSpPr>
            <a:spLocks noGrp="1"/>
          </p:cNvSpPr>
          <p:nvPr>
            <p:ph type="title"/>
          </p:nvPr>
        </p:nvSpPr>
        <p:spPr>
          <a:xfrm>
            <a:off x="289620" y="115895"/>
            <a:ext cx="8229600" cy="783661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Du VLR au LR </a:t>
            </a:r>
            <a:r>
              <a:rPr lang="fr-FR" sz="2000" dirty="0" smtClean="0"/>
              <a:t>première session …</a:t>
            </a:r>
            <a:endParaRPr lang="fr-FR" dirty="0"/>
          </a:p>
        </p:txBody>
      </p:sp>
      <p:sp>
        <p:nvSpPr>
          <p:cNvPr id="141" name="Rectangle à coins arrondis 140"/>
          <p:cNvSpPr/>
          <p:nvPr/>
        </p:nvSpPr>
        <p:spPr>
          <a:xfrm>
            <a:off x="3233812" y="5045828"/>
            <a:ext cx="1869805" cy="743656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effectLst/>
              </a:rPr>
              <a:t>O1LIM2V01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ORCA1 LIM2 3.6 stable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LMDZ 144x142x79 NP5.17h</a:t>
            </a:r>
            <a:endParaRPr lang="fr-FR" sz="1050" dirty="0">
              <a:solidFill>
                <a:schemeClr val="tx1"/>
              </a:solidFill>
              <a:effectLst/>
            </a:endParaRPr>
          </a:p>
        </p:txBody>
      </p:sp>
      <p:sp>
        <p:nvSpPr>
          <p:cNvPr id="161" name="ZoneTexte 160"/>
          <p:cNvSpPr txBox="1"/>
          <p:nvPr/>
        </p:nvSpPr>
        <p:spPr>
          <a:xfrm>
            <a:off x="3672425" y="4411523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Config ORCA</a:t>
            </a:r>
          </a:p>
        </p:txBody>
      </p:sp>
      <p:cxnSp>
        <p:nvCxnSpPr>
          <p:cNvPr id="162" name="Connecteur droit avec flèche 161"/>
          <p:cNvCxnSpPr>
            <a:stCxn id="14" idx="2"/>
            <a:endCxn id="161" idx="0"/>
          </p:cNvCxnSpPr>
          <p:nvPr/>
        </p:nvCxnSpPr>
        <p:spPr>
          <a:xfrm>
            <a:off x="4168714" y="4093365"/>
            <a:ext cx="1" cy="31815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Explosion 2 179"/>
          <p:cNvSpPr/>
          <p:nvPr/>
        </p:nvSpPr>
        <p:spPr>
          <a:xfrm>
            <a:off x="85111" y="998788"/>
            <a:ext cx="1578756" cy="848753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IPSLCM6 VLR rc0</a:t>
            </a:r>
            <a:endParaRPr lang="fr-FR" sz="1000" dirty="0"/>
          </a:p>
        </p:txBody>
      </p:sp>
      <p:sp>
        <p:nvSpPr>
          <p:cNvPr id="181" name="Explosion 2 180"/>
          <p:cNvSpPr/>
          <p:nvPr/>
        </p:nvSpPr>
        <p:spPr>
          <a:xfrm>
            <a:off x="5974988" y="4918678"/>
            <a:ext cx="1578756" cy="848753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IPSLCM6 LR rc1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038705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necteur droit avec flèche 40"/>
          <p:cNvCxnSpPr>
            <a:stCxn id="13" idx="2"/>
            <a:endCxn id="43" idx="0"/>
          </p:cNvCxnSpPr>
          <p:nvPr/>
        </p:nvCxnSpPr>
        <p:spPr>
          <a:xfrm>
            <a:off x="1137159" y="2077053"/>
            <a:ext cx="3493" cy="237163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stCxn id="43" idx="2"/>
            <a:endCxn id="11" idx="0"/>
          </p:cNvCxnSpPr>
          <p:nvPr/>
        </p:nvCxnSpPr>
        <p:spPr>
          <a:xfrm flipH="1">
            <a:off x="1137159" y="2775881"/>
            <a:ext cx="3493" cy="236003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60" idx="3"/>
            <a:endCxn id="57" idx="1"/>
          </p:cNvCxnSpPr>
          <p:nvPr/>
        </p:nvCxnSpPr>
        <p:spPr>
          <a:xfrm>
            <a:off x="6403900" y="3395521"/>
            <a:ext cx="275355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>
            <a:stCxn id="57" idx="2"/>
            <a:endCxn id="71" idx="0"/>
          </p:cNvCxnSpPr>
          <p:nvPr/>
        </p:nvCxnSpPr>
        <p:spPr>
          <a:xfrm>
            <a:off x="7614158" y="3779157"/>
            <a:ext cx="0" cy="573909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71" idx="2"/>
            <a:endCxn id="10" idx="0"/>
          </p:cNvCxnSpPr>
          <p:nvPr/>
        </p:nvCxnSpPr>
        <p:spPr>
          <a:xfrm flipH="1">
            <a:off x="7614157" y="4630065"/>
            <a:ext cx="1" cy="55113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>
            <a:stCxn id="11" idx="2"/>
            <a:endCxn id="91" idx="0"/>
          </p:cNvCxnSpPr>
          <p:nvPr/>
        </p:nvCxnSpPr>
        <p:spPr>
          <a:xfrm>
            <a:off x="1137159" y="3779157"/>
            <a:ext cx="3493" cy="31815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>
            <a:stCxn id="91" idx="2"/>
            <a:endCxn id="79" idx="0"/>
          </p:cNvCxnSpPr>
          <p:nvPr/>
        </p:nvCxnSpPr>
        <p:spPr>
          <a:xfrm>
            <a:off x="1140652" y="4374314"/>
            <a:ext cx="0" cy="374883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>
            <a:stCxn id="13" idx="3"/>
            <a:endCxn id="121" idx="1"/>
          </p:cNvCxnSpPr>
          <p:nvPr/>
        </p:nvCxnSpPr>
        <p:spPr>
          <a:xfrm>
            <a:off x="2055031" y="1665573"/>
            <a:ext cx="314249" cy="4519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avec flèche 119"/>
          <p:cNvCxnSpPr>
            <a:stCxn id="121" idx="3"/>
            <a:endCxn id="12" idx="1"/>
          </p:cNvCxnSpPr>
          <p:nvPr/>
        </p:nvCxnSpPr>
        <p:spPr>
          <a:xfrm flipV="1">
            <a:off x="2948134" y="1665573"/>
            <a:ext cx="235846" cy="4519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avec flèche 162"/>
          <p:cNvCxnSpPr>
            <a:stCxn id="161" idx="2"/>
            <a:endCxn id="141" idx="0"/>
          </p:cNvCxnSpPr>
          <p:nvPr/>
        </p:nvCxnSpPr>
        <p:spPr>
          <a:xfrm>
            <a:off x="4083604" y="4374314"/>
            <a:ext cx="0" cy="357306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en angle 173"/>
          <p:cNvCxnSpPr>
            <a:stCxn id="79" idx="3"/>
            <a:endCxn id="34" idx="1"/>
          </p:cNvCxnSpPr>
          <p:nvPr/>
        </p:nvCxnSpPr>
        <p:spPr>
          <a:xfrm>
            <a:off x="1970517" y="5101210"/>
            <a:ext cx="1731456" cy="807997"/>
          </a:xfrm>
          <a:prstGeom prst="bent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en angle 175"/>
          <p:cNvCxnSpPr>
            <a:stCxn id="34" idx="3"/>
            <a:endCxn id="10" idx="1"/>
          </p:cNvCxnSpPr>
          <p:nvPr/>
        </p:nvCxnSpPr>
        <p:spPr>
          <a:xfrm flipV="1">
            <a:off x="4643256" y="5555323"/>
            <a:ext cx="2051834" cy="353884"/>
          </a:xfrm>
          <a:prstGeom prst="bentConnector3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2" idx="2"/>
            <a:endCxn id="18" idx="0"/>
          </p:cNvCxnSpPr>
          <p:nvPr/>
        </p:nvCxnSpPr>
        <p:spPr>
          <a:xfrm>
            <a:off x="4083603" y="2077053"/>
            <a:ext cx="0" cy="32180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8" idx="2"/>
            <a:endCxn id="14" idx="0"/>
          </p:cNvCxnSpPr>
          <p:nvPr/>
        </p:nvCxnSpPr>
        <p:spPr>
          <a:xfrm>
            <a:off x="4083603" y="2675853"/>
            <a:ext cx="0" cy="33603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6695090" y="5181197"/>
            <a:ext cx="1838134" cy="748252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effectLst/>
              </a:rPr>
              <a:t>O1T07V01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ORCA1 LIM3 3.6 stable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LMDZ 144x142x79 NP5.17h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CWRR</a:t>
            </a:r>
            <a:endParaRPr lang="fr-FR" sz="105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61" name="Connecteur droit avec flèche 60"/>
          <p:cNvCxnSpPr>
            <a:stCxn id="14" idx="3"/>
            <a:endCxn id="60" idx="1"/>
          </p:cNvCxnSpPr>
          <p:nvPr/>
        </p:nvCxnSpPr>
        <p:spPr>
          <a:xfrm>
            <a:off x="4983226" y="3395521"/>
            <a:ext cx="298552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219286" y="3011884"/>
            <a:ext cx="1835745" cy="767273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effectLst/>
              </a:rPr>
              <a:t>VlrLIM3V0</a:t>
            </a:r>
            <a:r>
              <a:rPr lang="fr-FR" sz="1400" dirty="0">
                <a:solidFill>
                  <a:schemeClr val="tx1"/>
                </a:solidFill>
              </a:rPr>
              <a:t>3</a:t>
            </a:r>
            <a:endParaRPr lang="fr-FR" sz="1400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ORCA2 LIM3 3.6 stable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LMDZ 96x95x39 AP</a:t>
            </a:r>
            <a:endParaRPr lang="fr-FR" sz="105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183980" y="1254093"/>
            <a:ext cx="1799246" cy="822960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effectLst/>
              </a:rPr>
              <a:t>CPL6v5.17h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ORCA2 LIM2 3.6 beta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LMDZ 144x142x79 NP5.17h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CWRR</a:t>
            </a:r>
            <a:endParaRPr lang="fr-FR" sz="105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19287" y="1254093"/>
            <a:ext cx="1835744" cy="822960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effectLst/>
              </a:rPr>
              <a:t>CTLCM6E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ORCA2 LIM2 3.6 beta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LMDZ 96x95x39 AP</a:t>
            </a:r>
            <a:endParaRPr lang="fr-FR" sz="105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183980" y="3011884"/>
            <a:ext cx="1799246" cy="767273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effectLst/>
              </a:rPr>
              <a:t>O2LIM2V0[1&amp;2]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ORCA2 LIM2 3.6 stable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LMDZ 144x142x79 NP5.17h</a:t>
            </a:r>
            <a:endParaRPr lang="fr-FR" sz="1050" dirty="0">
              <a:solidFill>
                <a:schemeClr val="tx1"/>
              </a:solidFill>
              <a:effectLst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522542" y="2398854"/>
            <a:ext cx="112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Version NEMO</a:t>
            </a:r>
            <a:endParaRPr lang="fr-FR" sz="12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3701973" y="5770707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LMDZ/LIM3</a:t>
            </a:r>
            <a:endParaRPr lang="fr-FR" sz="1200" b="1" dirty="0"/>
          </a:p>
        </p:txBody>
      </p:sp>
      <p:sp>
        <p:nvSpPr>
          <p:cNvPr id="43" name="ZoneTexte 42"/>
          <p:cNvSpPr txBox="1"/>
          <p:nvPr/>
        </p:nvSpPr>
        <p:spPr>
          <a:xfrm flipH="1">
            <a:off x="452702" y="2314216"/>
            <a:ext cx="137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Version NEMO</a:t>
            </a:r>
          </a:p>
          <a:p>
            <a:pPr algn="ctr"/>
            <a:r>
              <a:rPr lang="fr-FR" sz="1200" b="1" dirty="0" smtClean="0"/>
              <a:t>LIM</a:t>
            </a:r>
            <a:endParaRPr lang="fr-FR" sz="1200" b="1" dirty="0"/>
          </a:p>
        </p:txBody>
      </p:sp>
      <p:sp>
        <p:nvSpPr>
          <p:cNvPr id="57" name="Rectangle à coins arrondis 56"/>
          <p:cNvSpPr/>
          <p:nvPr/>
        </p:nvSpPr>
        <p:spPr>
          <a:xfrm>
            <a:off x="6679255" y="3011884"/>
            <a:ext cx="1869805" cy="767273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effectLst/>
              </a:rPr>
              <a:t>O2LIM3V0</a:t>
            </a:r>
            <a:r>
              <a:rPr lang="fr-FR" sz="1400" dirty="0">
                <a:solidFill>
                  <a:schemeClr val="tx1"/>
                </a:solidFill>
              </a:rPr>
              <a:t>3</a:t>
            </a:r>
            <a:endParaRPr lang="fr-FR" sz="1400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ORCA2 LIM3 3.6 stable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LMDZ 144x142x79 NP5.17h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CWRR</a:t>
            </a:r>
            <a:endParaRPr lang="fr-FR" sz="1050" dirty="0">
              <a:solidFill>
                <a:schemeClr val="tx1"/>
              </a:solidFill>
              <a:effectLst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281778" y="3257021"/>
            <a:ext cx="112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Version NEMO</a:t>
            </a:r>
            <a:endParaRPr lang="fr-FR" sz="1200" b="1" dirty="0"/>
          </a:p>
        </p:txBody>
      </p:sp>
      <p:sp>
        <p:nvSpPr>
          <p:cNvPr id="71" name="ZoneTexte 70"/>
          <p:cNvSpPr txBox="1"/>
          <p:nvPr/>
        </p:nvSpPr>
        <p:spPr>
          <a:xfrm>
            <a:off x="7117868" y="4353066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Config ORCA</a:t>
            </a:r>
            <a:endParaRPr lang="fr-FR" sz="1200" b="1" dirty="0"/>
          </a:p>
        </p:txBody>
      </p:sp>
      <p:sp>
        <p:nvSpPr>
          <p:cNvPr id="79" name="Rectangle à coins arrondis 78"/>
          <p:cNvSpPr/>
          <p:nvPr/>
        </p:nvSpPr>
        <p:spPr>
          <a:xfrm>
            <a:off x="310787" y="4749197"/>
            <a:ext cx="1659730" cy="704026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effectLst/>
              </a:rPr>
              <a:t>VlrO1LIM3V01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ORCA1 LIM3 3.6 stable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LMDZ 96x95x39 AP</a:t>
            </a:r>
            <a:endParaRPr lang="fr-FR" sz="1050" dirty="0">
              <a:solidFill>
                <a:schemeClr val="tx1"/>
              </a:solidFill>
              <a:effectLst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644362" y="4097315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Config ORCA</a:t>
            </a:r>
            <a:endParaRPr lang="fr-FR" sz="1200" b="1" dirty="0"/>
          </a:p>
        </p:txBody>
      </p:sp>
      <p:sp>
        <p:nvSpPr>
          <p:cNvPr id="121" name="ZoneTexte 120"/>
          <p:cNvSpPr txBox="1"/>
          <p:nvPr/>
        </p:nvSpPr>
        <p:spPr>
          <a:xfrm>
            <a:off x="2369280" y="1439259"/>
            <a:ext cx="578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LMDZ</a:t>
            </a:r>
          </a:p>
          <a:p>
            <a:r>
              <a:rPr lang="fr-FR" sz="1200" b="1" dirty="0" smtClean="0"/>
              <a:t>CWRR</a:t>
            </a:r>
            <a:endParaRPr lang="fr-FR" sz="1200" b="1" dirty="0"/>
          </a:p>
        </p:txBody>
      </p:sp>
      <p:sp>
        <p:nvSpPr>
          <p:cNvPr id="136" name="Titre 135"/>
          <p:cNvSpPr>
            <a:spLocks noGrp="1"/>
          </p:cNvSpPr>
          <p:nvPr>
            <p:ph type="title"/>
          </p:nvPr>
        </p:nvSpPr>
        <p:spPr>
          <a:xfrm>
            <a:off x="289620" y="115895"/>
            <a:ext cx="8229600" cy="783661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Du VLR au LR </a:t>
            </a:r>
            <a:r>
              <a:rPr lang="fr-FR" sz="2000" dirty="0" smtClean="0"/>
              <a:t>par les petites routes …</a:t>
            </a:r>
            <a:endParaRPr lang="fr-FR" dirty="0"/>
          </a:p>
        </p:txBody>
      </p:sp>
      <p:sp>
        <p:nvSpPr>
          <p:cNvPr id="141" name="Rectangle à coins arrondis 140"/>
          <p:cNvSpPr/>
          <p:nvPr/>
        </p:nvSpPr>
        <p:spPr>
          <a:xfrm>
            <a:off x="3148701" y="4731620"/>
            <a:ext cx="1869805" cy="743656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effectLst/>
              </a:rPr>
              <a:t>O1LIM2V01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ORCA1 LIM2 3.6 stable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effectLst/>
              </a:rPr>
              <a:t>LMDZ 144x142x79 NP5.17h</a:t>
            </a:r>
            <a:endParaRPr lang="fr-FR" sz="1050" dirty="0">
              <a:solidFill>
                <a:schemeClr val="tx1"/>
              </a:solidFill>
              <a:effectLst/>
            </a:endParaRPr>
          </a:p>
        </p:txBody>
      </p:sp>
      <p:sp>
        <p:nvSpPr>
          <p:cNvPr id="161" name="ZoneTexte 160"/>
          <p:cNvSpPr txBox="1"/>
          <p:nvPr/>
        </p:nvSpPr>
        <p:spPr>
          <a:xfrm>
            <a:off x="3587314" y="4097315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Config ORCA</a:t>
            </a:r>
          </a:p>
        </p:txBody>
      </p:sp>
      <p:cxnSp>
        <p:nvCxnSpPr>
          <p:cNvPr id="162" name="Connecteur droit avec flèche 161"/>
          <p:cNvCxnSpPr>
            <a:stCxn id="14" idx="2"/>
            <a:endCxn id="161" idx="0"/>
          </p:cNvCxnSpPr>
          <p:nvPr/>
        </p:nvCxnSpPr>
        <p:spPr>
          <a:xfrm>
            <a:off x="4083603" y="3779157"/>
            <a:ext cx="1" cy="31815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Explosion 2 179"/>
          <p:cNvSpPr/>
          <p:nvPr/>
        </p:nvSpPr>
        <p:spPr>
          <a:xfrm>
            <a:off x="0" y="684580"/>
            <a:ext cx="1578756" cy="848753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IPSLCM6 VLR rc0</a:t>
            </a:r>
            <a:endParaRPr lang="fr-FR" sz="1000" dirty="0"/>
          </a:p>
        </p:txBody>
      </p:sp>
      <p:sp>
        <p:nvSpPr>
          <p:cNvPr id="181" name="Explosion 2 180"/>
          <p:cNvSpPr/>
          <p:nvPr/>
        </p:nvSpPr>
        <p:spPr>
          <a:xfrm>
            <a:off x="7565244" y="5775000"/>
            <a:ext cx="1578756" cy="848753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IPSLCM6 LR rc1</a:t>
            </a:r>
            <a:endParaRPr lang="fr-FR" sz="1000" dirty="0"/>
          </a:p>
        </p:txBody>
      </p:sp>
      <p:sp>
        <p:nvSpPr>
          <p:cNvPr id="45" name="Explosion 2 44"/>
          <p:cNvSpPr/>
          <p:nvPr/>
        </p:nvSpPr>
        <p:spPr>
          <a:xfrm>
            <a:off x="310787" y="5181197"/>
            <a:ext cx="1578756" cy="848753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Bug LIM3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03870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 2" descr="O1T03V17_diag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453548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Image 4" descr="O1T03V17_diag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/>
          <a:stretch>
            <a:fillRect/>
          </a:stretch>
        </p:blipFill>
        <p:spPr bwMode="auto">
          <a:xfrm>
            <a:off x="4376738" y="-26988"/>
            <a:ext cx="45815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Espace réservé du numéro de diapositive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5B7E40-5DFF-264D-8E78-D8D44976AE17}" type="slidenum">
              <a:rPr lang="fr-FR" sz="1200">
                <a:solidFill>
                  <a:srgbClr val="898989"/>
                </a:solidFill>
              </a:rPr>
              <a:pPr eaLnBrk="1" hangingPunct="1"/>
              <a:t>3</a:t>
            </a:fld>
            <a:endParaRPr 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1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VLR runs still miss all ice in summer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9" y="1745672"/>
            <a:ext cx="2391709" cy="4959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742" y="1745671"/>
            <a:ext cx="2598058" cy="4959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35865" y="4005002"/>
            <a:ext cx="121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September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3800" y="2971800"/>
            <a:ext cx="1472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not clear how</a:t>
            </a:r>
            <a:br>
              <a:rPr lang="fr-FR"/>
            </a:br>
            <a:r>
              <a:rPr lang="fr-FR"/>
              <a:t>and why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Bug interface LIM3 dans NEMO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NEMO envoie à l’atmosphère </a:t>
            </a:r>
            <a:r>
              <a:rPr lang="fr-FR" i="1" dirty="0" err="1" smtClean="0"/>
              <a:t>T</a:t>
            </a:r>
            <a:r>
              <a:rPr lang="fr-FR" i="1" baseline="-25000" dirty="0" err="1" smtClean="0"/>
              <a:t>surf</a:t>
            </a:r>
            <a:r>
              <a:rPr lang="fr-FR" dirty="0" smtClean="0"/>
              <a:t> et </a:t>
            </a:r>
            <a:r>
              <a:rPr lang="fr-FR" i="1" dirty="0" err="1" smtClean="0"/>
              <a:t>Albedo</a:t>
            </a:r>
            <a:r>
              <a:rPr lang="fr-FR" dirty="0" smtClean="0"/>
              <a:t> de la 1</a:t>
            </a:r>
            <a:r>
              <a:rPr lang="fr-FR" baseline="30000" dirty="0" smtClean="0"/>
              <a:t>ère</a:t>
            </a:r>
            <a:r>
              <a:rPr lang="fr-FR" dirty="0" smtClean="0"/>
              <a:t> catégorie de glace (la plus fine)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400" i="1" dirty="0" err="1" smtClean="0"/>
              <a:t>Courtesy</a:t>
            </a:r>
            <a:r>
              <a:rPr lang="fr-FR" sz="2400" i="1" dirty="0" smtClean="0"/>
              <a:t> of </a:t>
            </a:r>
            <a:r>
              <a:rPr lang="fr-FR" sz="2400" i="1" dirty="0" err="1" smtClean="0"/>
              <a:t>Üwe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Flawdrich</a:t>
            </a:r>
            <a:r>
              <a:rPr lang="fr-FR" sz="2400" i="1" dirty="0" smtClean="0"/>
              <a:t>, Laurent </a:t>
            </a:r>
            <a:r>
              <a:rPr lang="fr-FR" sz="2400" i="1" dirty="0" err="1" smtClean="0"/>
              <a:t>Brodeau</a:t>
            </a:r>
            <a:r>
              <a:rPr lang="fr-FR" sz="2400" i="1" dirty="0" smtClean="0"/>
              <a:t>, … (EC </a:t>
            </a:r>
            <a:r>
              <a:rPr lang="fr-FR" sz="2400" i="1" dirty="0" err="1" smtClean="0"/>
              <a:t>Earth</a:t>
            </a:r>
            <a:r>
              <a:rPr lang="fr-FR" sz="2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587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t2m</a:t>
            </a:r>
            <a:endParaRPr lang="fr-FR" dirty="0"/>
          </a:p>
        </p:txBody>
      </p:sp>
      <p:pic>
        <p:nvPicPr>
          <p:cNvPr id="3" name="Image 2" descr="ATM_t2m_glob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80" y="1016000"/>
            <a:ext cx="6776720" cy="5842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938220" y="2404531"/>
            <a:ext cx="574858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960534" y="2453733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ERA </a:t>
            </a:r>
            <a:r>
              <a:rPr lang="fr-FR" dirty="0" err="1" smtClean="0"/>
              <a:t>Interim</a:t>
            </a:r>
            <a:r>
              <a:rPr lang="fr-FR" dirty="0" smtClean="0"/>
              <a:t> – 0,8°C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628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SST globale</a:t>
            </a:r>
            <a:endParaRPr lang="fr-FR" dirty="0"/>
          </a:p>
        </p:txBody>
      </p:sp>
      <p:pic>
        <p:nvPicPr>
          <p:cNvPr id="3" name="Image 2" descr="OCE_sosstsst_global-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86" y="439282"/>
            <a:ext cx="7445713" cy="6418718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1930400" y="2150533"/>
            <a:ext cx="607212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904325" y="2304365"/>
            <a:ext cx="132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HadISST</a:t>
            </a:r>
            <a:r>
              <a:rPr lang="fr-FR" dirty="0" smtClean="0"/>
              <a:t> (pré-</a:t>
            </a:r>
            <a:r>
              <a:rPr lang="fr-FR" dirty="0" err="1" smtClean="0"/>
              <a:t>ind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90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fr-FR" sz="3200" dirty="0" smtClean="0"/>
              <a:t>Quelques déboires pour les simulations transitoires Holocène et implications pour la préparation CMIP6 (Les </a:t>
            </a:r>
            <a:r>
              <a:rPr lang="fr-FR" sz="3200" dirty="0" err="1" smtClean="0"/>
              <a:t>THROLs</a:t>
            </a:r>
            <a:r>
              <a:rPr lang="fr-FR" sz="3200" dirty="0" smtClean="0"/>
              <a:t> à l’Holocène)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4515"/>
            <a:ext cx="8229600" cy="481884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Objectif : ensembles de simulation couvrant la période -6000 ans -2000 ans </a:t>
            </a:r>
          </a:p>
          <a:p>
            <a:r>
              <a:rPr lang="fr-FR" dirty="0" smtClean="0"/>
              <a:t>Tester les liens entre évolution de l’état moyen et variabilité interannuelle à multi-décennale </a:t>
            </a:r>
          </a:p>
          <a:p>
            <a:r>
              <a:rPr lang="fr-FR" dirty="0" smtClean="0"/>
              <a:t>Petit ensemble multi-complexité</a:t>
            </a:r>
          </a:p>
          <a:p>
            <a:pPr lvl="1"/>
            <a:r>
              <a:rPr lang="fr-FR" dirty="0" smtClean="0"/>
              <a:t>IPSLCM5A-MR mais </a:t>
            </a:r>
            <a:r>
              <a:rPr lang="fr-FR" dirty="0" err="1" smtClean="0"/>
              <a:t>orchidee</a:t>
            </a:r>
            <a:r>
              <a:rPr lang="fr-FR" dirty="0" smtClean="0"/>
              <a:t> 11c + neige </a:t>
            </a:r>
          </a:p>
          <a:p>
            <a:pPr lvl="1"/>
            <a:r>
              <a:rPr lang="fr-FR" dirty="0" smtClean="0"/>
              <a:t>IPSLCM5A-MR mais végétation dynamique </a:t>
            </a:r>
          </a:p>
          <a:p>
            <a:pPr lvl="1"/>
            <a:r>
              <a:rPr lang="fr-FR" dirty="0" smtClean="0"/>
              <a:t>IPSLCM5A-MR mais poussières et sels marins interactifs  </a:t>
            </a:r>
          </a:p>
          <a:p>
            <a:pPr lvl="1"/>
            <a:r>
              <a:rPr lang="fr-FR" dirty="0" smtClean="0">
                <a:solidFill>
                  <a:srgbClr val="FFC000"/>
                </a:solidFill>
              </a:rPr>
              <a:t>IPSLCMR5-HR : hélas impossible à faire tourner (trop instable) . Replis sur résolution verticale mais  infructueux </a:t>
            </a:r>
          </a:p>
          <a:p>
            <a:pPr lvl="1"/>
            <a:r>
              <a:rPr lang="fr-FR" dirty="0" smtClean="0">
                <a:solidFill>
                  <a:srgbClr val="FFC000"/>
                </a:solidFill>
              </a:rPr>
              <a:t>IPSLCM6 (</a:t>
            </a:r>
            <a:r>
              <a:rPr lang="fr-FR" dirty="0" err="1" smtClean="0">
                <a:solidFill>
                  <a:srgbClr val="FFC000"/>
                </a:solidFill>
              </a:rPr>
              <a:t>pre-test</a:t>
            </a:r>
            <a:r>
              <a:rPr lang="fr-FR" dirty="0" smtClean="0">
                <a:solidFill>
                  <a:srgbClr val="FFC000"/>
                </a:solidFill>
              </a:rPr>
              <a:t>) : pas prêt, mais toujours d’actualité </a:t>
            </a:r>
            <a:r>
              <a:rPr lang="fr-FR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  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8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bservices.ipsl.fr/monitoring-1.20/tmp/fegg_plot01_1fYCzQ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2" y="1236748"/>
            <a:ext cx="5126793" cy="441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bservices.ipsl.fr/monitoring-1.20/tmp/fegg_plot01_Mem0gU_prod/images/SRF_albedo_lands_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03" y="1585414"/>
            <a:ext cx="3998066" cy="34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13992" y="1628825"/>
            <a:ext cx="16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IPSCCM6A = </a:t>
            </a:r>
            <a:r>
              <a:rPr lang="fr-FR" dirty="0" err="1" smtClean="0">
                <a:solidFill>
                  <a:srgbClr val="FF0000"/>
                </a:solidFill>
              </a:rPr>
              <a:t>ref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65242" y="3149902"/>
            <a:ext cx="183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 ORHIDEE 11c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58830" y="1041735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T2m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477629" y="1041734"/>
            <a:ext cx="3318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Albedo</a:t>
            </a:r>
            <a:r>
              <a:rPr lang="fr-FR" sz="2400" dirty="0" smtClean="0"/>
              <a:t> surface continent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1" y="5626114"/>
            <a:ext cx="6504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Vous avez dit trop froid???? Mais on a encore plus froid à proposer </a:t>
            </a:r>
          </a:p>
          <a:p>
            <a:r>
              <a:rPr lang="fr-FR" dirty="0" smtClean="0"/>
              <a:t>La palme à Olivier avec 10°C…….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5157192"/>
            <a:ext cx="760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 </a:t>
            </a:r>
            <a:r>
              <a:rPr lang="fr-FR" dirty="0" err="1" smtClean="0"/>
              <a:t>LMDzOR</a:t>
            </a:r>
            <a:r>
              <a:rPr lang="fr-FR" dirty="0" smtClean="0"/>
              <a:t> = SST prescrite -</a:t>
            </a:r>
            <a:r>
              <a:rPr lang="fr-FR" dirty="0" smtClean="0">
                <a:sym typeface="Wingdings" panose="05000000000000000000" pitchFamily="2" charset="2"/>
              </a:rPr>
              <a:t> environ 0,2 °C et 0.03 pour albédo de différence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Passage à ORCHIDEE 11 couches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957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1033</Words>
  <Application>Microsoft Macintosh PowerPoint</Application>
  <PresentationFormat>Présentation à l'écran (4:3)</PresentationFormat>
  <Paragraphs>189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IPSL CM6</vt:lpstr>
      <vt:lpstr>Configurations</vt:lpstr>
      <vt:lpstr>Présentation PowerPoint</vt:lpstr>
      <vt:lpstr>VLR runs still miss all ice in summer</vt:lpstr>
      <vt:lpstr>Bug interface LIM3 dans NEMO</vt:lpstr>
      <vt:lpstr>t2m</vt:lpstr>
      <vt:lpstr>SST globale</vt:lpstr>
      <vt:lpstr>Quelques déboires pour les simulations transitoires Holocène et implications pour la préparation CMIP6 (Les THROLs à l’Holocène)</vt:lpstr>
      <vt:lpstr>Passage à ORCHIDEE 11 couches </vt:lpstr>
      <vt:lpstr>Quelques tests et mois plus tard….  </vt:lpstr>
      <vt:lpstr>Et la végétation dynamique : quels enseignements??  </vt:lpstr>
      <vt:lpstr>Et quand vous être prêt à lancer le run de votre vie : patatras!!!</vt:lpstr>
      <vt:lpstr>Toujours la même qui sait que le climat c’est aussi des forçages et des états de référence….  </vt:lpstr>
      <vt:lpstr>Conclusion …… </vt:lpstr>
      <vt:lpstr>Présentation PowerPoint</vt:lpstr>
      <vt:lpstr>CPL6v5.17h SST Globale</vt:lpstr>
      <vt:lpstr>CPL6v5.17h SST 10N-10S</vt:lpstr>
      <vt:lpstr>Ice concentration</vt:lpstr>
      <vt:lpstr>VLR : ORCA2 LIM2 - LMDZ 96x95x39 AP</vt:lpstr>
      <vt:lpstr>CWRR et niveau marin</vt:lpstr>
      <vt:lpstr>Présentation PowerPoint</vt:lpstr>
      <vt:lpstr>Présentation PowerPoint</vt:lpstr>
      <vt:lpstr>Du VLR au LR première session …</vt:lpstr>
      <vt:lpstr>Du VLR au LR par les petites routes …</vt:lpstr>
    </vt:vector>
  </TitlesOfParts>
  <Company>IPSL/LSCE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IPSL CM6</dc:title>
  <dc:creator>Olivier Marti</dc:creator>
  <cp:lastModifiedBy>Olivier Marti</cp:lastModifiedBy>
  <cp:revision>99</cp:revision>
  <dcterms:created xsi:type="dcterms:W3CDTF">2015-09-30T08:30:57Z</dcterms:created>
  <dcterms:modified xsi:type="dcterms:W3CDTF">2015-12-03T11:27:10Z</dcterms:modified>
</cp:coreProperties>
</file>